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470" r:id="rId3"/>
    <p:sldId id="508" r:id="rId4"/>
    <p:sldId id="502" r:id="rId5"/>
    <p:sldId id="333" r:id="rId6"/>
    <p:sldId id="460" r:id="rId7"/>
    <p:sldId id="472" r:id="rId8"/>
    <p:sldId id="328" r:id="rId9"/>
    <p:sldId id="503" r:id="rId10"/>
    <p:sldId id="504" r:id="rId11"/>
    <p:sldId id="505" r:id="rId12"/>
    <p:sldId id="494" r:id="rId13"/>
    <p:sldId id="495" r:id="rId14"/>
    <p:sldId id="500" r:id="rId15"/>
    <p:sldId id="342" r:id="rId16"/>
    <p:sldId id="493" r:id="rId17"/>
    <p:sldId id="492" r:id="rId18"/>
    <p:sldId id="452" r:id="rId19"/>
    <p:sldId id="471" r:id="rId20"/>
    <p:sldId id="501" r:id="rId21"/>
    <p:sldId id="509" r:id="rId22"/>
    <p:sldId id="498" r:id="rId23"/>
    <p:sldId id="499" r:id="rId24"/>
    <p:sldId id="497" r:id="rId25"/>
    <p:sldId id="507" r:id="rId26"/>
    <p:sldId id="437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CrSBcoWIxY5CU0Suo+RYw==" hashData="HD42CbPeY3gWaL1FMk9j2NYoYigSaQZFzU+qmhSy731Ttz2oA4nRxnJ9whjaJu56o0zQMfzvlZ1Su7zSVnHFk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BF2"/>
    <a:srgbClr val="C0F4FE"/>
    <a:srgbClr val="02E1F8"/>
    <a:srgbClr val="00FA71"/>
    <a:srgbClr val="0033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 autoAdjust="0"/>
    <p:restoredTop sz="95038" autoAdjust="0"/>
  </p:normalViewPr>
  <p:slideViewPr>
    <p:cSldViewPr>
      <p:cViewPr varScale="1">
        <p:scale>
          <a:sx n="122" d="100"/>
          <a:sy n="122" d="100"/>
        </p:scale>
        <p:origin x="10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C00000"/>
                </a:solidFill>
              </a:rPr>
              <a:t>GLU 50-55</a:t>
            </a:r>
            <a:endParaRPr lang="en-US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53979565673637153"/>
          <c:y val="0.44717327242888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2F-494C-8B29-80F698AB9909}"/>
              </c:ext>
            </c:extLst>
          </c:dPt>
          <c:dPt>
            <c:idx val="1"/>
            <c:bubble3D val="0"/>
            <c:spPr>
              <a:solidFill>
                <a:srgbClr val="89EBF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82F-494C-8B29-80F698AB990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2F-494C-8B29-80F698AB9909}"/>
              </c:ext>
            </c:extLst>
          </c:dPt>
          <c:cat>
            <c:strRef>
              <c:f>Foglio1!$A$2:$A$4</c:f>
              <c:strCache>
                <c:ptCount val="3"/>
                <c:pt idx="0">
                  <c:v>Glucidi</c:v>
                </c:pt>
                <c:pt idx="1">
                  <c:v>Protidi</c:v>
                </c:pt>
                <c:pt idx="2">
                  <c:v>Lipidi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94C-8B29-80F698AB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21497615438685"/>
          <c:y val="0.8546304314503308"/>
          <c:w val="0.29016200074485698"/>
          <c:h val="0.10166090282353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623F9-5206-43B2-8CE3-96BDC606A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83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AFC9-15F9-4CFD-B318-D50BCAC9B5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B6EF-A328-4330-9185-2D4B96C63C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49A2-416B-4DB5-B103-4A683F6041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BD7-D93F-49E5-B356-D13CC54F5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DD6C-4924-423E-B625-BE2C7BE69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9002-739A-42C3-95D2-F472319AA3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1C7C-7578-4F9C-83E4-37765FB64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4F8F-E136-4F66-9857-E296566973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8207-8B30-48EF-96AB-499003FC3C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ECA2-DE04-4215-9B2E-CE365D9B0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774A-7906-40F4-AFF6-CD4BFC7371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5949-3720-4A56-8DEE-9B307D554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B02B46-95FB-434F-9687-A088C2A49B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B526ECF-92E9-EA44-8873-205952FC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44" y="1484784"/>
            <a:ext cx="7640324" cy="3504072"/>
          </a:xfrm>
          <a:prstGeom prst="rect">
            <a:avLst/>
          </a:prstGeom>
        </p:spPr>
      </p:pic>
      <p:grpSp>
        <p:nvGrpSpPr>
          <p:cNvPr id="7173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71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CC756C-0783-9B93-1901-41E716CB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09" y="198920"/>
            <a:ext cx="7675171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Dieta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4B2984-A5BD-91E4-D627-23BC3BA6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4866800"/>
            <a:ext cx="7675171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allattamento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A7FD99-9F89-DC37-5A02-D3272B56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97" y="2532860"/>
            <a:ext cx="1985455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in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8706851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484784"/>
            <a:ext cx="74888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L’apporto idrico non è determinato solo dall’acqua, ma anche da altre bevande (succhi di frutta, tisane, latte, ecc.) e da alimenti vegetali </a:t>
            </a:r>
            <a:endParaRPr lang="it-IT" altLang="it-IT" sz="2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D438B4-9142-D993-7655-DE4D24951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63" y="2996952"/>
            <a:ext cx="5616674" cy="29283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193F45-3E72-56C8-5F72-4E527121821D}"/>
              </a:ext>
            </a:extLst>
          </p:cNvPr>
          <p:cNvSpPr txBox="1"/>
          <p:nvPr/>
        </p:nvSpPr>
        <p:spPr>
          <a:xfrm>
            <a:off x="6372200" y="5890461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www.focusonyou.it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25304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8706851" cy="15841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Quale acqua bere durante l’allattamento?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72817"/>
            <a:ext cx="75999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it-IT" sz="20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alcuni minerali, in particolare di </a:t>
            </a:r>
            <a:r>
              <a:rPr lang="it-IT" sz="2000" b="1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magnesio e calcio </a:t>
            </a:r>
            <a:r>
              <a:rPr lang="it-IT" sz="16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6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fondamentali per mantenere e proteggere la struttura fisiologica e la funzionalità ossea della donna e del bambino)</a:t>
            </a:r>
            <a:r>
              <a:rPr lang="it-IT" sz="20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it-IT" sz="20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Pertanto,</a:t>
            </a:r>
            <a:r>
              <a:rPr lang="it-IT" sz="20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quando si allatta è consigliato bere un’acqua minerale e con una concentrazione di nitrati che non deve superare i 10 mg/l.</a:t>
            </a:r>
            <a:endParaRPr lang="it-IT" sz="2000" b="0" i="0" dirty="0">
              <a:solidFill>
                <a:srgbClr val="16161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0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Vitamine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7371731" cy="4230578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it-IT" altLang="it-IT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complesso B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particolare tiamina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riboflavina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piridossina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cobalamina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alt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alt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CA846CBD-FE7D-4C48-BA1D-6825BBBE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5085184"/>
            <a:ext cx="8286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000" dirty="0"/>
              <a:t>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18D2654-F20D-92F8-5C13-64C3C6A4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72" y="5176589"/>
            <a:ext cx="8534400" cy="10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sz="2000" kern="0" dirty="0"/>
              <a:t>Se l’alimentazione è equilibrata non sono necessari supplementi vitaminici farmacologici, in quanto è sempre preferibile la via alimentare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544958-9271-EA7A-442E-11877EDF2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60" y="2969895"/>
            <a:ext cx="2832800" cy="1625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8160D0-B941-4F8E-4DAB-28CF9E4ED7D1}"/>
              </a:ext>
            </a:extLst>
          </p:cNvPr>
          <p:cNvSpPr txBox="1"/>
          <p:nvPr/>
        </p:nvSpPr>
        <p:spPr>
          <a:xfrm>
            <a:off x="7374975" y="4644311"/>
            <a:ext cx="17841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www.il</a:t>
            </a:r>
            <a:r>
              <a:rPr lang="it-IT" sz="800" dirty="0"/>
              <a:t>-tuo-</a:t>
            </a:r>
            <a:r>
              <a:rPr lang="it-IT" sz="800" dirty="0" err="1"/>
              <a:t>farmacista.it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8602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Sali minerali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8268365" cy="54497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Calcio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Ferro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Iodio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Zinco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Rame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Selenio</a:t>
            </a:r>
            <a:r>
              <a:rPr lang="it-IT" sz="2000" dirty="0"/>
              <a:t> </a:t>
            </a:r>
            <a:endParaRPr lang="it-IT" alt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B69F76F9-9D7C-D8EB-47F8-A8E7EE74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395798"/>
            <a:ext cx="3622012" cy="20664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AE2093-FDB6-0E20-A464-5A8079D8E971}"/>
              </a:ext>
            </a:extLst>
          </p:cNvPr>
          <p:cNvSpPr txBox="1"/>
          <p:nvPr/>
        </p:nvSpPr>
        <p:spPr>
          <a:xfrm>
            <a:off x="7363535" y="4429286"/>
            <a:ext cx="1562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www.saperesalute.it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66138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Sale da cucina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8268365" cy="243037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L’apporto giornaliero consigliato è uguale a quello di un adulto: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3-4 g/die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una dieta abbastanza varia ciò può essere raggiunto anche senza aggiungere sale da cucina agli alimenti.</a:t>
            </a:r>
            <a:r>
              <a:rPr lang="it-IT" sz="1400" dirty="0">
                <a:effectLst/>
              </a:rPr>
              <a:t> </a:t>
            </a:r>
            <a:endParaRPr lang="it-IT" alt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6AFF3C7B-33AD-D461-31C8-D9091C54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67" y="4077072"/>
            <a:ext cx="45690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 altLang="it-IT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aumento dell’apporto di sodio, aumenta l’escrezione di calcio, un minerale molto utile in allattamento</a:t>
            </a:r>
            <a:endParaRPr lang="it-IT" altLang="it-IT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97BD03-506A-B60A-E69B-D26E4C48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79" y="2683349"/>
            <a:ext cx="2658616" cy="31824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4F95F0-8D11-9149-DA71-32B47352A6AB}"/>
              </a:ext>
            </a:extLst>
          </p:cNvPr>
          <p:cNvSpPr txBox="1"/>
          <p:nvPr/>
        </p:nvSpPr>
        <p:spPr>
          <a:xfrm>
            <a:off x="7308304" y="5865767"/>
            <a:ext cx="17099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www.pianetadonne.blog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09743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35B4BD2-8DFF-3A46-B4FD-8F7156350E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79375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chemeClr val="bg1"/>
                </a:solidFill>
              </a:rPr>
              <a:t>Fibre insolubili o non idrosolubli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381B80E7-DA91-FF41-BD9E-FB4057963C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750" y="1268413"/>
            <a:ext cx="8607425" cy="1752600"/>
          </a:xfrm>
        </p:spPr>
        <p:txBody>
          <a:bodyPr/>
          <a:lstStyle/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Cellulosa</a:t>
            </a:r>
            <a:r>
              <a:rPr lang="it-IT" altLang="it-IT" sz="2400" dirty="0"/>
              <a:t>: </a:t>
            </a:r>
            <a:r>
              <a:rPr lang="it-IT" altLang="it-IT" sz="2000" dirty="0"/>
              <a:t>cereali integrali, frutta, (legumi)</a:t>
            </a:r>
          </a:p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Emicellulosa</a:t>
            </a:r>
            <a:r>
              <a:rPr lang="it-IT" altLang="it-IT" sz="2400" dirty="0"/>
              <a:t>: </a:t>
            </a:r>
            <a:r>
              <a:rPr lang="it-IT" altLang="it-IT" sz="2000" dirty="0"/>
              <a:t>frutta, cereali, (verdure, legumi)</a:t>
            </a:r>
          </a:p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Lignina</a:t>
            </a:r>
            <a:r>
              <a:rPr lang="it-IT" altLang="it-IT" sz="2400" dirty="0"/>
              <a:t>:  </a:t>
            </a:r>
            <a:r>
              <a:rPr lang="it-IT" altLang="it-IT" sz="2000" dirty="0"/>
              <a:t>frutta, (verdure, cereali)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1BD3BCAA-C8B2-0746-87F9-9AA45ABD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644900"/>
            <a:ext cx="8640763" cy="2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dirty="0"/>
              <a:t>Hanno la capacità di fissare acqua in quantità variabile da 5 a 10 volte il loro peso; pertanto:</a:t>
            </a:r>
          </a:p>
          <a:p>
            <a:pPr eaLnBrk="1" hangingPunct="1"/>
            <a:r>
              <a:rPr lang="it-IT" altLang="it-IT" sz="2000" dirty="0"/>
              <a:t> accelerano il transito intestinale – </a:t>
            </a:r>
            <a:r>
              <a:rPr lang="it-IT" altLang="it-IT" sz="2000" b="1" u="sng" dirty="0"/>
              <a:t>peristalsi </a:t>
            </a:r>
            <a:endParaRPr lang="it-IT" altLang="it-IT" sz="2000" dirty="0"/>
          </a:p>
          <a:p>
            <a:pPr eaLnBrk="1" hangingPunct="1"/>
            <a:r>
              <a:rPr lang="it-IT" altLang="it-IT" sz="2000" dirty="0"/>
              <a:t> aumentano la massa fecale;</a:t>
            </a:r>
          </a:p>
          <a:p>
            <a:pPr eaLnBrk="1" hangingPunct="1"/>
            <a:r>
              <a:rPr lang="it-IT" altLang="it-IT" sz="2000" dirty="0"/>
              <a:t> favoriscono l’eliminazione di nutrienti e acidi;</a:t>
            </a:r>
          </a:p>
          <a:p>
            <a:pPr eaLnBrk="1" hangingPunct="1"/>
            <a:r>
              <a:rPr lang="it-IT" altLang="it-IT" sz="2000" dirty="0"/>
              <a:t> abbassano la pressione all’interno del lume intestinale</a:t>
            </a:r>
          </a:p>
        </p:txBody>
      </p:sp>
      <p:grpSp>
        <p:nvGrpSpPr>
          <p:cNvPr id="57348" name="Gruppo 4">
            <a:extLst>
              <a:ext uri="{FF2B5EF4-FFF2-40B4-BE49-F238E27FC236}">
                <a16:creationId xmlns:a16="http://schemas.microsoft.com/office/drawing/2014/main" id="{C355F0BE-A3A9-524F-AFD9-2C377D130B34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6389688"/>
            <a:ext cx="9102725" cy="468312"/>
            <a:chOff x="40893" y="6390000"/>
            <a:chExt cx="9103107" cy="468000"/>
          </a:xfrm>
        </p:grpSpPr>
        <p:pic>
          <p:nvPicPr>
            <p:cNvPr id="57349" name="Picture 7" descr="G:\1 AME 2011_08 in poi\2Conferenze 2011_08\banner sito alimentazione (stretto).bmp">
              <a:extLst>
                <a:ext uri="{FF2B5EF4-FFF2-40B4-BE49-F238E27FC236}">
                  <a16:creationId xmlns:a16="http://schemas.microsoft.com/office/drawing/2014/main" id="{54598D9A-95CE-2B4A-BEAA-F433E4632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16" y="6390000"/>
              <a:ext cx="8755084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4" descr="G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1C0F0814-8BFD-1548-A2C9-978557ED5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" y="6398659"/>
              <a:ext cx="468000" cy="440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31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Dieta della nutrice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268760"/>
            <a:ext cx="8313459" cy="460851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Alimentazione variata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Cereali integrali e legumi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Vegetali freschi e genuini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Proteine ad alto valore biologico (uova e pesce)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Cibi brodosi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Limitare il consumo di zucchero, dolci e bevande zuccherate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5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Alimenti biologici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222" y="4252904"/>
            <a:ext cx="8463855" cy="1949141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it-IT" sz="2800" dirty="0"/>
              <a:t>Sono da preferire prodotti biologici,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it-IT" sz="2000" dirty="0"/>
              <a:t>preferibilmente regionali e stagionali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it-IT" sz="2800" dirty="0"/>
              <a:t>e cotture a vapore e al forno.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79478063-F642-C04A-97D3-ED9B4CB9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62511"/>
            <a:ext cx="4495800" cy="2654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9757B72-ECEC-B648-9913-EDF53DCDDD67}"/>
              </a:ext>
            </a:extLst>
          </p:cNvPr>
          <p:cNvSpPr/>
          <p:nvPr/>
        </p:nvSpPr>
        <p:spPr>
          <a:xfrm>
            <a:off x="182832" y="4004861"/>
            <a:ext cx="663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/>
              <a:t>www.bar.it</a:t>
            </a:r>
            <a:endParaRPr lang="it-IT" sz="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1E7D8-4D06-004E-AC04-8C8AB4C9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358562"/>
            <a:ext cx="3884341" cy="2654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3C62413-9A60-5C47-9AC4-C0AE07824ECA}"/>
              </a:ext>
            </a:extLst>
          </p:cNvPr>
          <p:cNvSpPr/>
          <p:nvPr/>
        </p:nvSpPr>
        <p:spPr>
          <a:xfrm>
            <a:off x="7564871" y="4004861"/>
            <a:ext cx="1220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/>
              <a:t>www.lacucinaitaliana.it</a:t>
            </a:r>
            <a:endParaRPr lang="it-IT" sz="800" dirty="0"/>
          </a:p>
        </p:txBody>
      </p:sp>
      <p:pic>
        <p:nvPicPr>
          <p:cNvPr id="1026" name="Picture 2" descr="Le norme del Biologico – Aiab Calabria">
            <a:extLst>
              <a:ext uri="{FF2B5EF4-FFF2-40B4-BE49-F238E27FC236}">
                <a16:creationId xmlns:a16="http://schemas.microsoft.com/office/drawing/2014/main" id="{1CD9A870-F2E1-5442-8908-9C66B0F1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05" y="117055"/>
            <a:ext cx="1124161" cy="11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8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spezie e erbe aromatiche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7" cy="4536504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Aglio, alloro, basilico, cannella, chiodo di garofano, menta, maggiorana, mostarda, noce moscata, origano, pepe, peperoncino, curry, prezzemolo, rosmarino, ruta, salvia, semi di cumino, semi di finocchio, semi di sesamo, senape, timo, vaniglia, zenzero.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TISANE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D6065B3C-D481-C727-3199-8759D33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589240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Alterano il sapore del latte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91CC1B-3272-5F7C-99D4-7E629664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85" y="4077072"/>
            <a:ext cx="4904978" cy="12449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582397-F304-9033-6E36-80CF4C6FF06F}"/>
              </a:ext>
            </a:extLst>
          </p:cNvPr>
          <p:cNvSpPr txBox="1"/>
          <p:nvPr/>
        </p:nvSpPr>
        <p:spPr>
          <a:xfrm>
            <a:off x="7338513" y="5339647"/>
            <a:ext cx="15674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www.istockphoto.com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46991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vegetali amari e aromatici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2736304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Asparagi, cavolo, (</a:t>
            </a:r>
            <a:r>
              <a:rPr lang="it-IT" sz="1800" dirty="0"/>
              <a:t>in tutte le sue varietà:</a:t>
            </a:r>
            <a:r>
              <a:rPr lang="it-IT" sz="2400" dirty="0"/>
              <a:t> broccolo, cavolfiore) cicoria, radicchio, puntarelle, cipolla, melanzane, mostarda, peperone piccante, ravanelli, porro, scalogno.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377780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Alterano il sapore del latte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B54AA2-A036-1383-9F44-55B2E50E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09" y="3603246"/>
            <a:ext cx="3745582" cy="14637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66A31F-CC4E-BAD8-3CE1-CD2ACEC1D318}"/>
              </a:ext>
            </a:extLst>
          </p:cNvPr>
          <p:cNvSpPr txBox="1"/>
          <p:nvPr/>
        </p:nvSpPr>
        <p:spPr>
          <a:xfrm>
            <a:off x="6922695" y="4993726"/>
            <a:ext cx="18539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mejorconsalud.as.com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2438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116632"/>
            <a:ext cx="8964488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Come avviene la produzione di latte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4936" cy="2160240"/>
          </a:xfrm>
        </p:spPr>
        <p:txBody>
          <a:bodyPr/>
          <a:lstStyle/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Nei primi giorni di vita del neonato, la mamma secerne dagli 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1" i="0" dirty="0">
                <a:solidFill>
                  <a:srgbClr val="C00000"/>
                </a:solidFill>
                <a:effectLst/>
              </a:rPr>
              <a:t>80 ai 150 ml</a:t>
            </a:r>
            <a:r>
              <a:rPr lang="it-IT" sz="2000" b="0" i="0" dirty="0">
                <a:effectLst/>
              </a:rPr>
              <a:t> di colostro al giorno.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dirty="0"/>
              <a:t>Dopo il 5-6° giorno, avviene </a:t>
            </a:r>
            <a:r>
              <a:rPr lang="it-IT" sz="2000" b="0" i="0" dirty="0">
                <a:effectLst/>
              </a:rPr>
              <a:t>la cosiddetta "</a:t>
            </a:r>
            <a:r>
              <a:rPr lang="it-IT" sz="2000" b="1" i="0" dirty="0">
                <a:solidFill>
                  <a:srgbClr val="C00000"/>
                </a:solidFill>
                <a:effectLst/>
              </a:rPr>
              <a:t>montata lattea</a:t>
            </a:r>
            <a:r>
              <a:rPr lang="it-IT" sz="2000" b="0" i="0" dirty="0">
                <a:effectLst/>
              </a:rPr>
              <a:t>", cioè il colostro gradualmente si trasforma in latte.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0B30AA0C-41EA-9CDA-7716-96CC25FC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80" y="3429000"/>
            <a:ext cx="5974432" cy="2520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BAB551-5C39-2050-4AB5-35C737448B04}"/>
              </a:ext>
            </a:extLst>
          </p:cNvPr>
          <p:cNvSpPr txBox="1"/>
          <p:nvPr/>
        </p:nvSpPr>
        <p:spPr>
          <a:xfrm>
            <a:off x="6372200" y="5955334"/>
            <a:ext cx="1394565" cy="21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www.resleeping.com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413513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6DEBFC6-72BB-BCC6-32D4-F604253E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77" y="215410"/>
            <a:ext cx="7903646" cy="5908004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084021">
            <a:off x="-303669" y="2258237"/>
            <a:ext cx="9862680" cy="1296144"/>
          </a:xfrm>
        </p:spPr>
        <p:txBody>
          <a:bodyPr anchor="t"/>
          <a:lstStyle/>
          <a:p>
            <a:pPr eaLnBrk="1" hangingPunct="1"/>
            <a:r>
              <a:rPr lang="it-IT" altLang="it-IT" sz="4800" b="1" dirty="0">
                <a:solidFill>
                  <a:srgbClr val="002060"/>
                </a:solidFill>
                <a:highlight>
                  <a:srgbClr val="FFFF00"/>
                </a:highlight>
              </a:rPr>
              <a:t>Cosa evitare in allattamento</a:t>
            </a:r>
            <a:endParaRPr lang="it-IT" altLang="it-IT" sz="60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71C66A-5684-2073-44D9-9CA63530E955}"/>
              </a:ext>
            </a:extLst>
          </p:cNvPr>
          <p:cNvSpPr txBox="1"/>
          <p:nvPr/>
        </p:nvSpPr>
        <p:spPr>
          <a:xfrm>
            <a:off x="5004048" y="6071056"/>
            <a:ext cx="1309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www.it.vecteezy.com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02865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3240360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Crostacei, molluschi, </a:t>
            </a:r>
          </a:p>
          <a:p>
            <a:pPr marL="0" lvl="0" indent="0">
              <a:lnSpc>
                <a:spcPct val="200000"/>
              </a:lnSpc>
              <a:buNone/>
            </a:pPr>
            <a:endParaRPr lang="it-IT" sz="1100" dirty="0"/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Fragole, pesche, kiwi, albicocche</a:t>
            </a:r>
          </a:p>
          <a:p>
            <a:pPr marL="0" lvl="0" indent="0">
              <a:lnSpc>
                <a:spcPct val="200000"/>
              </a:lnSpc>
              <a:buNone/>
            </a:pPr>
            <a:endParaRPr lang="it-IT" sz="1600" dirty="0"/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Cacao, cioccolato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517232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Possono indurre allergie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9EC1D2-8E21-714E-61C9-6C85A155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41" y="1103486"/>
            <a:ext cx="2882900" cy="1092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775DE7-C0F6-713E-1B9E-FC425F851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58" y="4257131"/>
            <a:ext cx="4332087" cy="1092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A1308D-AB85-60DB-5CEB-C3D1B1A6F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95" y="2682461"/>
            <a:ext cx="2209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1582725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Pesci predatori di grandi dimensioni: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sz="2800" dirty="0">
                <a:solidFill>
                  <a:srgbClr val="1D1D1B"/>
                </a:solidFill>
                <a:effectLst/>
              </a:rPr>
              <a:t>luccio, sgombro, pesce spada, tonno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869160"/>
            <a:ext cx="8712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Per eventuale presenza di mercurio e metalli pesanti in genere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124169-A513-8370-EB40-FCBA65D2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426" y="2972681"/>
            <a:ext cx="4397147" cy="17950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D21E30-F5F0-3659-C693-9E1433849CEF}"/>
              </a:ext>
            </a:extLst>
          </p:cNvPr>
          <p:cNvSpPr txBox="1"/>
          <p:nvPr/>
        </p:nvSpPr>
        <p:spPr>
          <a:xfrm>
            <a:off x="7020272" y="4592828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/</a:t>
            </a:r>
            <a:r>
              <a:rPr lang="it-IT" sz="800" dirty="0" err="1"/>
              <a:t>www.oldcaptain.it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520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alcool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129614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Evitare qualsiasi bevanda alcolica; l’etanolo passa nel latte materno e può causare sedazione, vomito, diarrea,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0B3C8189-2D48-B735-7E19-8B558E2F9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490949"/>
            <a:ext cx="5486896" cy="280374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D7DCF99-176C-C2F2-3C4B-E9CC27C0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6405"/>
            <a:ext cx="892899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it-IT" sz="2000" b="1" kern="0" dirty="0">
                <a:solidFill>
                  <a:srgbClr val="00B050"/>
                </a:solidFill>
              </a:rPr>
              <a:t>Non è vero il detto popolare che la birra favorisce la secrezione lattea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4C6A6-3823-16E1-1333-E24B992E205F}"/>
              </a:ext>
            </a:extLst>
          </p:cNvPr>
          <p:cNvSpPr txBox="1"/>
          <p:nvPr/>
        </p:nvSpPr>
        <p:spPr>
          <a:xfrm>
            <a:off x="6084168" y="5040560"/>
            <a:ext cx="19259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lareviewdellostetrica.com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3087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4824536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Cibi molto elaborati e fritti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Cibi conservati con conservanti (scatolame e insaccati)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Bevande alcoliche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Bevande nervine (caffè, te, cioccolata, cola, ecc.)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Edulcoranti sostitutivi dello zucchero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it-IT" sz="2400" i="1" dirty="0"/>
              <a:t>perché passano nel latte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836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il fumo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2928" cy="1008113"/>
          </a:xfrm>
        </p:spPr>
        <p:txBody>
          <a:bodyPr/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it-IT" sz="2400" dirty="0"/>
              <a:t>La donna che allatta al seno dovrebbe astenersi dal fumare.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BFA1F0BB-3449-70D3-25E0-4079C8FE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869159"/>
            <a:ext cx="835292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200000"/>
              </a:lnSpc>
              <a:buFontTx/>
              <a:buNone/>
            </a:pP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le indicazioni dell'OMS il </a:t>
            </a:r>
            <a:r>
              <a:rPr lang="it-IT" sz="1600" kern="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fumo</a:t>
            </a: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 </a:t>
            </a:r>
            <a:r>
              <a:rPr lang="it-IT" sz="1600" kern="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allattamento</a:t>
            </a: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aumenta la probabilità d'insorgenza di diverse problematiche: morte improvvisa del neonato/lattante (SIDS)</a:t>
            </a:r>
            <a:endParaRPr 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BDA23D-85C7-B760-3026-BD2BE9CF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630" y="2193995"/>
            <a:ext cx="3620740" cy="21881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521B65-E1AC-CE4A-C5F1-FC4C014AD158}"/>
              </a:ext>
            </a:extLst>
          </p:cNvPr>
          <p:cNvSpPr txBox="1"/>
          <p:nvPr/>
        </p:nvSpPr>
        <p:spPr>
          <a:xfrm>
            <a:off x="4860032" y="4509700"/>
            <a:ext cx="1637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www.consulenteallattamento.it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8981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875" y="1458913"/>
            <a:ext cx="6156325" cy="434356"/>
          </a:xfrm>
        </p:spPr>
        <p:txBody>
          <a:bodyPr anchor="t"/>
          <a:lstStyle/>
          <a:p>
            <a:pPr algn="l"/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Questa presentazione è stata elaborata da:</a:t>
            </a:r>
          </a:p>
        </p:txBody>
      </p:sp>
      <p:sp>
        <p:nvSpPr>
          <p:cNvPr id="3075" name="AutoShape 5"/>
          <p:cNvSpPr>
            <a:spLocks noGrp="1" noChangeArrowheads="1"/>
          </p:cNvSpPr>
          <p:nvPr>
            <p:ph type="subTitle" idx="1"/>
          </p:nvPr>
        </p:nvSpPr>
        <p:spPr>
          <a:xfrm>
            <a:off x="269875" y="2060848"/>
            <a:ext cx="8694613" cy="2571750"/>
          </a:xfrm>
          <a:prstGeom prst="wedgeRoundRectCallout">
            <a:avLst>
              <a:gd name="adj1" fmla="val -833"/>
              <a:gd name="adj2" fmla="val -5932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79999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l"/>
            <a:r>
              <a:rPr lang="it-IT" sz="4000" dirty="0">
                <a:latin typeface="High Tower Text" pitchFamily="18" charset="0"/>
              </a:rPr>
              <a:t>Studio Nutrizionistico</a:t>
            </a:r>
          </a:p>
          <a:p>
            <a:pPr algn="l"/>
            <a:r>
              <a:rPr lang="it-IT" sz="2800" dirty="0">
                <a:latin typeface="High Tower Text" pitchFamily="18" charset="0"/>
              </a:rPr>
              <a:t>Dr. Amedeo Serra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Biologo, Specialista in Scienza dell’Alimentazione 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via Del Mare n.18/</a:t>
            </a:r>
            <a:r>
              <a:rPr lang="it-IT" sz="2000" dirty="0" err="1">
                <a:latin typeface="High Tower Text" pitchFamily="18" charset="0"/>
              </a:rPr>
              <a:t>f</a:t>
            </a:r>
            <a:r>
              <a:rPr lang="it-IT" sz="2000" dirty="0">
                <a:latin typeface="High Tower Text" pitchFamily="18" charset="0"/>
              </a:rPr>
              <a:t>    -  73100 Lecce (Italy)</a:t>
            </a:r>
          </a:p>
          <a:p>
            <a:pPr algn="l"/>
            <a:endParaRPr lang="it-IT" sz="300" dirty="0">
              <a:latin typeface="High Tower Text" pitchFamily="18" charset="0"/>
            </a:endParaRPr>
          </a:p>
          <a:p>
            <a:pPr algn="l"/>
            <a:r>
              <a:rPr lang="it-IT" sz="1800" dirty="0" err="1">
                <a:latin typeface="High Tower Text" pitchFamily="18" charset="0"/>
              </a:rPr>
              <a:t>cell</a:t>
            </a:r>
            <a:r>
              <a:rPr lang="it-IT" sz="1800" dirty="0">
                <a:latin typeface="High Tower Text" pitchFamily="18" charset="0"/>
              </a:rPr>
              <a:t>. (+39) 338 5260259   - e-mail: </a:t>
            </a:r>
            <a:r>
              <a:rPr lang="it-IT" sz="1800" dirty="0" err="1">
                <a:latin typeface="High Tower Text" pitchFamily="18" charset="0"/>
              </a:rPr>
              <a:t>info@scienzadellalimentazione.it</a:t>
            </a:r>
            <a:endParaRPr lang="it-IT" sz="1800" dirty="0">
              <a:latin typeface="High Tower Text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706498"/>
            <a:ext cx="9144000" cy="954750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LAVORO DIDATTICO è COPERTO da COPYRIGHT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E’ ad esclusiva disposizione degli studenti del corso di alimentazione del prof  A. Serra.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vietata </a:t>
            </a:r>
            <a:r>
              <a:rPr lang="it-IT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diffusione e riproduzione </a:t>
            </a:r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qualunque forma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ogni altro uso che non sia lo studio nell’ambito del corso suddetto.</a:t>
            </a:r>
          </a:p>
        </p:txBody>
      </p:sp>
      <p:pic>
        <p:nvPicPr>
          <p:cNvPr id="3077" name="Picture 7" descr="AG0001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105" y="1676091"/>
            <a:ext cx="2105350" cy="16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G:\1 AME 2011_08 in poi\1Documenti\www_scienzadellalimentazione Varie\banner_senza_scrit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1588"/>
            <a:ext cx="9094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17607"/>
            <a:ext cx="9144000" cy="695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immagini sono tratte da internet; qualora non fossero di libero dominio 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caso di segnalazione saranno immediatamente rimosse.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867829C-E570-262A-C364-E6AA99F3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96" y="5661248"/>
            <a:ext cx="917949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it-IT" sz="1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CONTIENE SOLO SEMPLICI SCHEMI E RISULTA INCOMPLETO SE NON E’ ACCOMPAGNATO DA UNA PRESENTAZIONE ORALE E DA RELATIVA DISCUSSIONE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18A8A1-DE3F-1651-DCD0-0C8A3E63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384376" cy="2565400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116632"/>
            <a:ext cx="8964488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Come avviene la produzione di latte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784976" cy="2160240"/>
          </a:xfrm>
        </p:spPr>
        <p:txBody>
          <a:bodyPr/>
          <a:lstStyle/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il seno inizia a produrre latte materno attraverso un processo di "</a:t>
            </a:r>
            <a:r>
              <a:rPr lang="it-IT" sz="2000" b="1" i="0" dirty="0">
                <a:solidFill>
                  <a:srgbClr val="C00000"/>
                </a:solidFill>
                <a:effectLst/>
              </a:rPr>
              <a:t>domanda e offerta</a:t>
            </a:r>
            <a:r>
              <a:rPr lang="it-IT" sz="2000" b="0" i="0" dirty="0">
                <a:effectLst/>
              </a:rPr>
              <a:t>". 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Ogni volta che il latte viene rimosso, sia esso con l'allattamento o con l'estrazione, il seno ne produce ancora.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92FFB64B-F588-A32D-A77F-9C019208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" y="5018102"/>
            <a:ext cx="9071992" cy="13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457200" indent="0" algn="r">
              <a:buFontTx/>
              <a:buNone/>
            </a:pPr>
            <a:r>
              <a:rPr lang="it-IT" sz="1800" b="0" i="0" dirty="0">
                <a:effectLst/>
              </a:rPr>
              <a:t>Se il tuo bambino non assume abbastanza latte durante la poppata, è essenziale estrarlo regolarmente per salvaguardare la tua produzione di latte. </a:t>
            </a:r>
            <a:r>
              <a:rPr lang="it-IT" sz="1800" kern="0" dirty="0"/>
              <a:t>Ecco perché somministrare latte in polvere con la bottiglia può ridurre la produzione di latte </a:t>
            </a:r>
          </a:p>
          <a:p>
            <a:pPr marL="0" marR="457200" indent="0" algn="ctr">
              <a:buFontTx/>
              <a:buNone/>
            </a:pPr>
            <a:r>
              <a:rPr lang="it-IT" sz="1600" kern="0" dirty="0"/>
              <a:t>(il tuo corpo non riceve il messaggio di produrre più latte materno, perché non viene rimosso).</a:t>
            </a:r>
            <a:endParaRPr lang="it-IT" sz="1800" kern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7F0F7F-C1B7-ED85-568D-DACCAC028E76}"/>
              </a:ext>
            </a:extLst>
          </p:cNvPr>
          <p:cNvSpPr txBox="1"/>
          <p:nvPr/>
        </p:nvSpPr>
        <p:spPr>
          <a:xfrm>
            <a:off x="5877734" y="4816272"/>
            <a:ext cx="16105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pre-www.ausl.vda.it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173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16632"/>
            <a:ext cx="77724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Supplemento calorico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4536504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ca. </a:t>
            </a:r>
            <a:r>
              <a:rPr lang="it-IT" altLang="it-IT" sz="28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Kcal. 500 al giorno</a:t>
            </a:r>
            <a:endParaRPr lang="it-IT" altLang="it-IT" sz="1200" b="1" dirty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considerando che: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 ogni 100 ml di latte (con valore energetico medio di 70 Kcal) l’organismo umano consuma </a:t>
            </a:r>
            <a:r>
              <a:rPr lang="it-IT" altLang="it-IT" sz="20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Kcal.90,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mediamente si producono 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ml 800-1000 al giorno 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(con dispendio calorico di ca. Kcal 750 - 900),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tale richiesta energetica è fornita in parte utilizzando le riserve adipose sottocutanee accumulate durante la gravidanza (</a:t>
            </a:r>
            <a:r>
              <a:rPr lang="it-IT" altLang="it-IT" sz="20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250 Kcal)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51384"/>
            <a:ext cx="6858000" cy="91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65202"/>
            <a:ext cx="8229600" cy="792162"/>
          </a:xfrm>
        </p:spPr>
        <p:txBody>
          <a:bodyPr/>
          <a:lstStyle/>
          <a:p>
            <a:pPr eaLnBrk="1" hangingPunct="1"/>
            <a:r>
              <a:rPr lang="it-IT" sz="3600" dirty="0"/>
              <a:t>Dieta iperproteica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10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0" y="123496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Apporto di nutrienti calorici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>
                <a:latin typeface="+mj-lt"/>
                <a:ea typeface="+mj-ea"/>
                <a:cs typeface="+mj-cs"/>
              </a:rPr>
              <a:t>macronutrienti</a:t>
            </a:r>
            <a:endParaRPr lang="it-IT" sz="48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Segnaposto grafico 5">
            <a:extLst>
              <a:ext uri="{FF2B5EF4-FFF2-40B4-BE49-F238E27FC236}">
                <a16:creationId xmlns:a16="http://schemas.microsoft.com/office/drawing/2014/main" id="{02B21EE7-2E28-B74E-B9D7-8F99DF148564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8497941"/>
              </p:ext>
            </p:extLst>
          </p:nvPr>
        </p:nvGraphicFramePr>
        <p:xfrm>
          <a:off x="1038436" y="1883965"/>
          <a:ext cx="706712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6DA6829E-C035-2E4C-98DE-5557C6C2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842" y="3772606"/>
            <a:ext cx="187015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kern="0" dirty="0">
                <a:solidFill>
                  <a:srgbClr val="C00000"/>
                </a:solidFill>
              </a:rPr>
              <a:t>PRO 15-18</a:t>
            </a:r>
            <a:endParaRPr lang="it-IT" sz="4000" b="1" kern="0" dirty="0">
              <a:solidFill>
                <a:srgbClr val="C0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F21D98E-9ED8-0345-8324-7AB749618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238" y="2843212"/>
            <a:ext cx="187015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kern="0" dirty="0">
                <a:solidFill>
                  <a:srgbClr val="C00000"/>
                </a:solidFill>
              </a:rPr>
              <a:t>LIP 25-28</a:t>
            </a:r>
            <a:endParaRPr lang="it-IT" sz="40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5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7F76BF-9BAA-C044-9F1B-C71B36FC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339710" cy="5593804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Supplemento proteico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4575423" cy="3960440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proteico di </a:t>
            </a:r>
            <a:r>
              <a:rPr lang="it-IT" altLang="it-IT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+ 21 g/die nel 1 semestre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+ 14 g/die nel 2 semestre, almeno metà di origine animale.</a:t>
            </a:r>
            <a:endParaRPr lang="it-IT" altLang="it-IT" sz="1400" dirty="0">
              <a:latin typeface="+mj-lt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CA846CBD-FE7D-4C48-BA1D-6825BBBE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5085184"/>
            <a:ext cx="8286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0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435005" y="188640"/>
            <a:ext cx="8313459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542C5E-33F2-4800-DE5D-75FAA47E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21" y="1185342"/>
            <a:ext cx="8025427" cy="22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200000"/>
              </a:lnSpc>
              <a:buFontTx/>
              <a:buNone/>
            </a:pPr>
            <a:r>
              <a:rPr lang="it-IT" sz="2000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latte materno è composto per circa il 90% da acqua; pertanto </a:t>
            </a:r>
            <a:r>
              <a:rPr lang="it-IT" sz="2000" b="0" i="0" kern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it-IT" altLang="it-IT" sz="20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acqua </a:t>
            </a: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il primo nutriente / alimento necessario alla produzione di latte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FDF191-FFEB-7AE5-870E-9412E34DB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3098800" cy="2616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C977AB-9E2A-B51C-5F9D-1DB65C54B31A}"/>
              </a:ext>
            </a:extLst>
          </p:cNvPr>
          <p:cNvSpPr txBox="1"/>
          <p:nvPr/>
        </p:nvSpPr>
        <p:spPr>
          <a:xfrm>
            <a:off x="5292080" y="5901184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www.nostrofiglio.it</a:t>
            </a:r>
            <a:endParaRPr lang="it-IT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3666291" cy="13681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793E-2D35-16CD-1C9C-97D1F6D5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640"/>
            <a:ext cx="4492276" cy="588183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1804064"/>
            <a:ext cx="3666291" cy="36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madre deve aumentare l’apporto idrico ad almeno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litri/die</a:t>
            </a:r>
            <a:endParaRPr lang="it-IT" altLang="it-IT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(almeno 700 ml in più rispetto all’adulta)</a:t>
            </a:r>
            <a:endParaRPr lang="it-IT" altLang="it-IT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6914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1194</Words>
  <Application>Microsoft Macintosh PowerPoint</Application>
  <PresentationFormat>Presentazione su schermo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High Tower Text</vt:lpstr>
      <vt:lpstr>Verdana</vt:lpstr>
      <vt:lpstr>Wingdings</vt:lpstr>
      <vt:lpstr>Struttura predefinita</vt:lpstr>
      <vt:lpstr>Presentazione standard di PowerPoint</vt:lpstr>
      <vt:lpstr>Come avviene la produzione di latte</vt:lpstr>
      <vt:lpstr>Come avviene la produzione di latte</vt:lpstr>
      <vt:lpstr>Supplemento calorico</vt:lpstr>
      <vt:lpstr>Presentazione standard di PowerPoint</vt:lpstr>
      <vt:lpstr>Dieta iperproteica</vt:lpstr>
      <vt:lpstr>Supplemento proteico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Vitamine</vt:lpstr>
      <vt:lpstr>Sali minerali</vt:lpstr>
      <vt:lpstr>Sale da cucina</vt:lpstr>
      <vt:lpstr>Fibre insolubili o non idrosolubli</vt:lpstr>
      <vt:lpstr>Dieta della nutrice</vt:lpstr>
      <vt:lpstr>Alimenti biologici</vt:lpstr>
      <vt:lpstr>Evitare spezie e erbe aromatiche</vt:lpstr>
      <vt:lpstr>Evitare vegetali amari e aromatici</vt:lpstr>
      <vt:lpstr>Cosa evitare in allattamento</vt:lpstr>
      <vt:lpstr>Evitare</vt:lpstr>
      <vt:lpstr>Evitare</vt:lpstr>
      <vt:lpstr>Evitare alcool</vt:lpstr>
      <vt:lpstr>Evitare</vt:lpstr>
      <vt:lpstr>Evitare il fumo</vt:lpstr>
      <vt:lpstr>Questa presentazione è stata elaborata 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Dietologia</dc:title>
  <dc:creator>Amedeo Serra</dc:creator>
  <cp:lastModifiedBy>Microsoft Office User</cp:lastModifiedBy>
  <cp:revision>321</cp:revision>
  <dcterms:created xsi:type="dcterms:W3CDTF">2007-01-30T20:37:58Z</dcterms:created>
  <dcterms:modified xsi:type="dcterms:W3CDTF">2024-10-17T11:12:23Z</dcterms:modified>
</cp:coreProperties>
</file>